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6FE27-8218-4280-AAF6-A744C3CDDD2D}" v="1080" dt="2020-03-04T21:22:05.640"/>
    <p1510:client id="{4C810115-71D9-4784-ABFF-3CAC453F3EBE}" v="139" dt="2020-03-04T18:40:30.061"/>
    <p1510:client id="{6C43B807-84AF-496E-9DDA-98A0F7720399}" v="10" dt="2020-03-04T18:41:49.263"/>
    <p1510:client id="{A7BE9F63-BD05-4871-9B02-27A43939994E}" v="42" dt="2020-03-04T18:56:41.695"/>
    <p1510:client id="{D5B12338-96A0-4611-A4E0-CC93C13CFA92}" v="1767" dt="2020-03-04T20:17:2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95B3-3C3F-4AFE-84F0-54CFC2C8E13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8B05-E2C9-4542-99A6-5C58CCCF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4" descr="Slika na kojoj se nalazi znak, zeleno, crno, crveno&#10;&#10;Opis je generisan sa veoma visokim stepenom pouzdanosti">
            <a:extLst>
              <a:ext uri="{FF2B5EF4-FFF2-40B4-BE49-F238E27FC236}">
                <a16:creationId xmlns:a16="http://schemas.microsoft.com/office/drawing/2014/main" id="{231C0042-A731-4482-A401-932279D9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6" y="-634"/>
            <a:ext cx="9184045" cy="6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lika 17" descr="Slika na kojoj se nalazi snimak ekrana&#10;&#10;Opis je generisan sa veoma visokim stepenom pouzdanosti">
            <a:extLst>
              <a:ext uri="{FF2B5EF4-FFF2-40B4-BE49-F238E27FC236}">
                <a16:creationId xmlns:a16="http://schemas.microsoft.com/office/drawing/2014/main" id="{FFC08E15-672D-4FAE-8FBB-356B3B20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9" y="383410"/>
            <a:ext cx="8178799" cy="599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3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9" descr="Slika na kojoj se nalazi snimak ekrana&#10;&#10;Opis je generisan sa veoma visokim stepenom pouzdanosti">
            <a:extLst>
              <a:ext uri="{FF2B5EF4-FFF2-40B4-BE49-F238E27FC236}">
                <a16:creationId xmlns:a16="http://schemas.microsoft.com/office/drawing/2014/main" id="{F9F85333-578C-4CB7-803D-95EBCD90C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0" r="-1" b="11585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2" name="Slika 2" descr="Slika na kojoj se nalazi snimak ekrana&#10;&#10;Opis je generisan sa veoma visokim stepenom pouzdanosti">
            <a:extLst>
              <a:ext uri="{FF2B5EF4-FFF2-40B4-BE49-F238E27FC236}">
                <a16:creationId xmlns:a16="http://schemas.microsoft.com/office/drawing/2014/main" id="{EA27A838-AA9C-445B-89E1-0CF6F2BC0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4"/>
          <a:stretch/>
        </p:blipFill>
        <p:spPr>
          <a:xfrm>
            <a:off x="4570857" y="10"/>
            <a:ext cx="4570857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8902" y="342899"/>
            <a:ext cx="3886200" cy="9144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DBC16662-9579-4749-A479-71585DFADCB1}"/>
              </a:ext>
            </a:extLst>
          </p:cNvPr>
          <p:cNvSpPr txBox="1"/>
          <p:nvPr/>
        </p:nvSpPr>
        <p:spPr>
          <a:xfrm>
            <a:off x="303414" y="3091928"/>
            <a:ext cx="6809994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Oni takodje imaju i svoje </a:t>
            </a:r>
            <a:r>
              <a:rPr lang="en-US" sz="4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biltene</a:t>
            </a:r>
            <a:r>
              <a:rPr lang="en-US" sz="44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,kao i mnoge druge o kojima vode računa.. 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8059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971014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2" descr="Slika na kojoj se nalazi snimak ekrana, monitor, ekran, crno&#10;&#10;Opis je generisan sa veoma visokim stepenom pouzdanosti">
            <a:extLst>
              <a:ext uri="{FF2B5EF4-FFF2-40B4-BE49-F238E27FC236}">
                <a16:creationId xmlns:a16="http://schemas.microsoft.com/office/drawing/2014/main" id="{1C72D96D-7D49-4292-8A87-462A0FEA8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1" r="225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8" name="Rectangle 26">
            <a:extLst>
              <a:ext uri="{FF2B5EF4-FFF2-40B4-BE49-F238E27FC236}">
                <a16:creationId xmlns:a16="http://schemas.microsoft.com/office/drawing/2014/main" id="{5B704D37-82A5-4BBE-9561-3CAB6DCF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894861"/>
            <a:ext cx="8162925" cy="167136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25E1B6-9B7D-4EFA-AD40-04AE9B62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4" y="4055729"/>
            <a:ext cx="74271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</a:rPr>
              <a:t>Ako </a:t>
            </a:r>
            <a:r>
              <a:rPr lang="en-US" sz="2100" dirty="0" err="1">
                <a:solidFill>
                  <a:srgbClr val="000000"/>
                </a:solidFill>
              </a:rPr>
              <a:t>želite</a:t>
            </a:r>
            <a:r>
              <a:rPr lang="en-US" sz="2100" dirty="0">
                <a:solidFill>
                  <a:srgbClr val="000000"/>
                </a:solidFill>
              </a:rPr>
              <a:t> da </a:t>
            </a:r>
            <a:r>
              <a:rPr lang="en-US" sz="2100" dirty="0" err="1">
                <a:solidFill>
                  <a:srgbClr val="000000"/>
                </a:solidFill>
              </a:rPr>
              <a:t>postanete</a:t>
            </a:r>
            <a:r>
              <a:rPr lang="en-US" sz="2100" dirty="0">
                <a:solidFill>
                  <a:srgbClr val="000000"/>
                </a:solidFill>
              </a:rPr>
              <a:t> deo </a:t>
            </a:r>
            <a:r>
              <a:rPr lang="en-US" sz="2100" dirty="0" err="1">
                <a:solidFill>
                  <a:srgbClr val="000000"/>
                </a:solidFill>
              </a:rPr>
              <a:t>pobune,možete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otići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na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njihov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sajt</a:t>
            </a:r>
            <a:r>
              <a:rPr lang="en-US" sz="2100" dirty="0">
                <a:solidFill>
                  <a:srgbClr val="000000"/>
                </a:solidFill>
              </a:rPr>
              <a:t> </a:t>
            </a:r>
            <a:r>
              <a:rPr lang="en-US" sz="2100" b="1" i="1" dirty="0" err="1">
                <a:solidFill>
                  <a:srgbClr val="000000"/>
                </a:solidFill>
              </a:rPr>
              <a:t>rebellion.earth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br>
              <a:rPr lang="en-US" sz="2100" dirty="0"/>
            </a:br>
            <a:br>
              <a:rPr lang="en-US" sz="2100" b="1" i="1" dirty="0"/>
            </a:br>
            <a:endParaRPr lang="en-US" sz="2100" b="1" i="1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943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94613C68-D006-457B-8D9C-62965C7E5076}"/>
              </a:ext>
            </a:extLst>
          </p:cNvPr>
          <p:cNvSpPr txBox="1"/>
          <p:nvPr/>
        </p:nvSpPr>
        <p:spPr>
          <a:xfrm>
            <a:off x="5119305" y="1656933"/>
            <a:ext cx="1800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b="1" i="1" dirty="0"/>
              <a:t>Hvala na pažnji!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3CF00890-6ACD-4650-A26A-C23929C6AF84}"/>
              </a:ext>
            </a:extLst>
          </p:cNvPr>
          <p:cNvSpPr txBox="1"/>
          <p:nvPr/>
        </p:nvSpPr>
        <p:spPr>
          <a:xfrm>
            <a:off x="7773442" y="62343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i="1" dirty="0"/>
              <a:t>Autori</a:t>
            </a:r>
            <a:r>
              <a:rPr lang="sr-Latn-RS" dirty="0"/>
              <a:t>:</a:t>
            </a:r>
          </a:p>
          <a:p>
            <a:r>
              <a:rPr lang="sr-Latn-RS" i="1" dirty="0"/>
              <a:t>Ognjen Rosić</a:t>
            </a:r>
            <a:endParaRPr lang="sr-Latn-RS" i="1" dirty="0">
              <a:cs typeface="Calibri"/>
            </a:endParaRPr>
          </a:p>
          <a:p>
            <a:r>
              <a:rPr lang="sr-Latn-RS" i="1" dirty="0">
                <a:cs typeface="Calibri"/>
              </a:rPr>
              <a:t>Bogdan </a:t>
            </a:r>
            <a:r>
              <a:rPr lang="sr-Latn-RS" i="1" dirty="0" err="1">
                <a:cs typeface="Calibri"/>
              </a:rPr>
              <a:t>Kefer</a:t>
            </a:r>
            <a:endParaRPr lang="sr-Latn-RS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76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dirty="0"/>
              <a:t>Šta je </a:t>
            </a:r>
            <a:r>
              <a:rPr lang="sr-Latn-RS" i="1" dirty="0" err="1"/>
              <a:t>Extinction</a:t>
            </a:r>
            <a:r>
              <a:rPr lang="sr-Latn-RS" i="1" dirty="0"/>
              <a:t> </a:t>
            </a:r>
            <a:r>
              <a:rPr lang="sr-Latn-RS" i="1" dirty="0" err="1"/>
              <a:t>rebellion</a:t>
            </a:r>
            <a:r>
              <a:rPr lang="sr-Latn-RS" dirty="0"/>
              <a:t>?</a:t>
            </a:r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1" y="1873751"/>
            <a:ext cx="50797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700" i="1" u="sng" dirty="0"/>
              <a:t>Extinction rebellion,</a:t>
            </a:r>
            <a:endParaRPr lang="en-US" sz="27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t</a:t>
            </a:r>
            <a:r>
              <a:rPr lang="sr-Latn-RS" sz="2700" dirty="0"/>
              <a:t>j.</a:t>
            </a:r>
            <a:r>
              <a:rPr lang="en-US" sz="2700" dirty="0"/>
              <a:t>(</a:t>
            </a:r>
            <a:r>
              <a:rPr lang="en-US" sz="2700" i="1" dirty="0" err="1"/>
              <a:t>pobuna</a:t>
            </a:r>
            <a:r>
              <a:rPr lang="en-US" sz="2700" i="1" dirty="0"/>
              <a:t> </a:t>
            </a:r>
            <a:r>
              <a:rPr lang="en-US" sz="2700" i="1" dirty="0" err="1"/>
              <a:t>protiv</a:t>
            </a:r>
            <a:r>
              <a:rPr lang="en-US" sz="2700" i="1" dirty="0"/>
              <a:t> </a:t>
            </a:r>
            <a:r>
              <a:rPr lang="en-US" sz="2700" i="1" dirty="0" err="1"/>
              <a:t>izumiranja</a:t>
            </a:r>
            <a:r>
              <a:rPr lang="en-US" sz="2700" dirty="0"/>
              <a:t>) je</a:t>
            </a:r>
            <a:r>
              <a:rPr lang="en-US" sz="2700" u="sng" dirty="0"/>
              <a:t> </a:t>
            </a:r>
            <a:r>
              <a:rPr lang="en-US" sz="2700" u="sng" dirty="0" err="1"/>
              <a:t>svetski</a:t>
            </a:r>
            <a:r>
              <a:rPr lang="en-US" sz="2700" u="sng" dirty="0"/>
              <a:t> </a:t>
            </a:r>
            <a:r>
              <a:rPr lang="en-US" sz="2700" u="sng" dirty="0" err="1"/>
              <a:t>ekolo</a:t>
            </a:r>
            <a:r>
              <a:rPr lang="sr-Latn-RS" sz="2700" u="sng" dirty="0"/>
              <a:t>š</a:t>
            </a:r>
            <a:r>
              <a:rPr lang="en-US" sz="2700" u="sng" dirty="0" err="1"/>
              <a:t>ki</a:t>
            </a:r>
            <a:r>
              <a:rPr lang="en-US" sz="2700" u="sng" dirty="0"/>
              <a:t> </a:t>
            </a:r>
            <a:r>
              <a:rPr lang="en-US" sz="2700" u="sng" dirty="0" err="1"/>
              <a:t>pokret</a:t>
            </a:r>
            <a:r>
              <a:rPr lang="en-US" sz="2700" dirty="0"/>
              <a:t> </a:t>
            </a:r>
            <a:r>
              <a:rPr lang="en-US" sz="2700" dirty="0" err="1"/>
              <a:t>koji</a:t>
            </a:r>
            <a:r>
              <a:rPr lang="en-US" sz="2700" dirty="0"/>
              <a:t> je </a:t>
            </a:r>
            <a:r>
              <a:rPr lang="en-US" sz="2700" dirty="0" err="1"/>
              <a:t>zasnovan</a:t>
            </a:r>
            <a:r>
              <a:rPr lang="en-US" sz="2700" dirty="0"/>
              <a:t> u  </a:t>
            </a:r>
            <a:r>
              <a:rPr lang="en-US" sz="2700" dirty="0" err="1"/>
              <a:t>Velikoj</a:t>
            </a:r>
            <a:r>
              <a:rPr lang="en-US" sz="2700" dirty="0"/>
              <a:t> </a:t>
            </a:r>
            <a:r>
              <a:rPr lang="en-US" sz="2700" dirty="0" err="1"/>
              <a:t>Britaniji</a:t>
            </a:r>
            <a:r>
              <a:rPr lang="en-US" sz="2700" dirty="0"/>
              <a:t> u maju,</a:t>
            </a:r>
            <a:r>
              <a:rPr lang="en-US" sz="2700" i="1" dirty="0"/>
              <a:t>2018. </a:t>
            </a:r>
            <a:r>
              <a:rPr lang="en-US" sz="2700" i="1" dirty="0" err="1"/>
              <a:t>godine</a:t>
            </a:r>
            <a:r>
              <a:rPr lang="en-US" sz="2700" dirty="0" err="1"/>
              <a:t>.Osniva</a:t>
            </a:r>
            <a:r>
              <a:rPr lang="sr-Latn-RS" sz="2700" dirty="0"/>
              <a:t>č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ovog</a:t>
            </a:r>
            <a:r>
              <a:rPr lang="en-US" sz="2700" dirty="0"/>
              <a:t> </a:t>
            </a:r>
            <a:r>
              <a:rPr lang="en-US" sz="2700" dirty="0" err="1"/>
              <a:t>pokreta</a:t>
            </a:r>
            <a:r>
              <a:rPr lang="en-US" sz="2700" dirty="0"/>
              <a:t> </a:t>
            </a:r>
            <a:r>
              <a:rPr lang="en-US" sz="2700" dirty="0" err="1"/>
              <a:t>su</a:t>
            </a:r>
            <a:r>
              <a:rPr lang="sr-Latn-RS" sz="2700" dirty="0"/>
              <a:t> </a:t>
            </a:r>
            <a:r>
              <a:rPr lang="sr-Latn-RS" sz="2700" i="1" u="sng" dirty="0" err="1"/>
              <a:t>Roger</a:t>
            </a:r>
            <a:r>
              <a:rPr lang="sr-Latn-RS" sz="2700" i="1" u="sng" dirty="0"/>
              <a:t> </a:t>
            </a:r>
            <a:r>
              <a:rPr lang="sr-Latn-RS" sz="2700" i="1" u="sng" dirty="0" err="1"/>
              <a:t>Hallam</a:t>
            </a:r>
            <a:r>
              <a:rPr lang="sr-Latn-RS" sz="2700" dirty="0"/>
              <a:t> i</a:t>
            </a:r>
            <a:r>
              <a:rPr lang="en-US" sz="2700" dirty="0"/>
              <a:t> </a:t>
            </a:r>
            <a:r>
              <a:rPr lang="sr-Latn-RS" sz="2700" i="1" u="sng" dirty="0" err="1"/>
              <a:t>Gail</a:t>
            </a:r>
            <a:r>
              <a:rPr lang="sr-Latn-RS" sz="2700" i="1" u="sng" dirty="0"/>
              <a:t> </a:t>
            </a:r>
            <a:r>
              <a:rPr lang="sr-Latn-RS" sz="2700" i="1" u="sng" dirty="0" err="1"/>
              <a:t>Bradbook</a:t>
            </a:r>
            <a:r>
              <a:rPr lang="en-US" sz="2700" dirty="0"/>
              <a:t>.</a:t>
            </a:r>
            <a:br>
              <a:rPr lang="en-US" sz="2700" dirty="0"/>
            </a:br>
            <a:endParaRPr lang="en-US" sz="2700" dirty="0">
              <a:cs typeface="Calibri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3" y="2700688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SLIKE ZA CUVANJE!!!\New folder (3)\lege of ligends\Uspecu\ds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1415"/>
          <a:stretch/>
        </p:blipFill>
        <p:spPr bwMode="auto">
          <a:xfrm>
            <a:off x="6164668" y="852372"/>
            <a:ext cx="2322605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2910" y="0"/>
            <a:ext cx="1736439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689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SLIKE ZA CUVANJE!!!\New folder (3)\lege of ligends\Uspecu\isus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" r="5" b="19212"/>
          <a:stretch/>
        </p:blipFill>
        <p:spPr bwMode="auto">
          <a:xfrm>
            <a:off x="5042910" y="4685200"/>
            <a:ext cx="2050306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rc 81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4541892" y="4209253"/>
            <a:ext cx="2901163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snimak ekrana&#10;&#10;Opis je generisan sa veoma visokim stepenom pouzdanosti">
            <a:extLst>
              <a:ext uri="{FF2B5EF4-FFF2-40B4-BE49-F238E27FC236}">
                <a16:creationId xmlns:a16="http://schemas.microsoft.com/office/drawing/2014/main" id="{5F7B6634-97A6-4085-8ECF-4155B9364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1" r="46351" b="659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cap="none" spc="0">
                <a:ln/>
                <a:effectLst/>
              </a:rPr>
              <a:t>Ovaj pokret se zalaže za to da </a:t>
            </a:r>
            <a:r>
              <a:rPr lang="en-US" sz="2000" i="1" u="sng" cap="none" spc="0">
                <a:ln/>
                <a:effectLst/>
              </a:rPr>
              <a:t>nenasilni</a:t>
            </a:r>
            <a:r>
              <a:rPr lang="en-US" sz="2000" i="1" u="sng">
                <a:ln/>
              </a:rPr>
              <a:t>č</a:t>
            </a:r>
            <a:r>
              <a:rPr lang="en-US" sz="2000" i="1" u="sng" cap="none" spc="0">
                <a:ln/>
                <a:effectLst/>
              </a:rPr>
              <a:t>ki protestuju protiv vlade</a:t>
            </a:r>
            <a:r>
              <a:rPr lang="en-US" sz="2000" cap="none" spc="0">
                <a:ln/>
                <a:effectLst/>
              </a:rPr>
              <a:t> kako bi izbegli:</a:t>
            </a:r>
            <a:br>
              <a:rPr lang="en-US" sz="2000">
                <a:ln/>
              </a:rPr>
            </a:br>
            <a:r>
              <a:rPr lang="en-US" sz="2000">
                <a:ln/>
              </a:rPr>
              <a:t> </a:t>
            </a:r>
            <a:br>
              <a:rPr lang="en-US" sz="2000" cap="none" spc="0">
                <a:ln/>
                <a:effectLst/>
              </a:rPr>
            </a:br>
            <a:r>
              <a:rPr lang="en-US" sz="2000">
                <a:ln/>
              </a:rPr>
              <a:t>-Prelazne tačke u klimatskom sistemu</a:t>
            </a:r>
            <a:br>
              <a:rPr lang="en-US" sz="2000">
                <a:ln/>
              </a:rPr>
            </a:br>
            <a:r>
              <a:rPr lang="en-US" sz="2000">
                <a:ln/>
              </a:rPr>
              <a:t>-Gubitak biodiverziteta</a:t>
            </a:r>
            <a:br>
              <a:rPr lang="en-US" sz="2000">
                <a:ln/>
              </a:rPr>
            </a:br>
            <a:r>
              <a:rPr lang="en-US" sz="2000">
                <a:ln/>
              </a:rPr>
              <a:t>-Rizik za društveni i ekološki raspad</a:t>
            </a:r>
            <a:br>
              <a:rPr lang="en-US" sz="2000">
                <a:ln/>
              </a:rPr>
            </a:br>
            <a:r>
              <a:rPr lang="en-US" sz="2000" b="1">
                <a:ln/>
              </a:rPr>
              <a:t> </a:t>
            </a:r>
            <a:br>
              <a:rPr lang="en-US" sz="2000" b="1">
                <a:ln/>
              </a:rPr>
            </a:br>
            <a:endParaRPr lang="en-US" sz="2000" b="1" cap="none" spc="0">
              <a:ln/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62" y="372979"/>
            <a:ext cx="611095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 </a:t>
            </a:r>
            <a:r>
              <a:rPr lang="en-US" sz="3600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šta</a:t>
            </a:r>
            <a:r>
              <a:rPr lang="en-US" sz="3600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 </a:t>
            </a:r>
            <a:r>
              <a:rPr lang="en-US" sz="3600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zalaže</a:t>
            </a:r>
            <a:r>
              <a:rPr lang="en-US" sz="3600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i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ovaj</a:t>
            </a:r>
            <a:r>
              <a:rPr lang="en-US" sz="3600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i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pokret</a:t>
            </a:r>
            <a:r>
              <a:rPr lang="en-US" sz="3600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i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1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i="1" dirty="0"/>
              <a:t>Oni </a:t>
            </a:r>
            <a:r>
              <a:rPr lang="en-US" sz="3100" i="1" dirty="0" err="1"/>
              <a:t>imaju</a:t>
            </a:r>
            <a:r>
              <a:rPr lang="en-US" sz="3100" i="1" dirty="0"/>
              <a:t> tri </a:t>
            </a:r>
            <a:r>
              <a:rPr lang="en-US" sz="3100" i="1" dirty="0" err="1"/>
              <a:t>zahteva</a:t>
            </a:r>
            <a:r>
              <a:rPr lang="en-US" sz="3100" i="1" dirty="0"/>
              <a:t> za </a:t>
            </a:r>
            <a:r>
              <a:rPr lang="en-US" sz="3100" i="1" dirty="0" err="1"/>
              <a:t>vladu</a:t>
            </a:r>
            <a:r>
              <a:rPr lang="en-US" sz="3100" i="1" dirty="0"/>
              <a:t>:</a:t>
            </a:r>
            <a:endParaRPr lang="en-US" sz="3100" i="1" dirty="0">
              <a:cs typeface="Calibri"/>
            </a:endParaRPr>
          </a:p>
        </p:txBody>
      </p:sp>
      <p:pic>
        <p:nvPicPr>
          <p:cNvPr id="6" name="Slika 6" descr="Slika na kojoj se nalazi sto, zatvoreni prostor, sedenje, stolica&#10;&#10;Opis je generisan sa veoma visokim stepenom pouzdanosti">
            <a:extLst>
              <a:ext uri="{FF2B5EF4-FFF2-40B4-BE49-F238E27FC236}">
                <a16:creationId xmlns:a16="http://schemas.microsoft.com/office/drawing/2014/main" id="{EC5D017C-EB37-4993-ACEF-55861893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3" r="15250" b="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/>
              <a:t>Da proglasi </a:t>
            </a:r>
            <a:r>
              <a:rPr lang="en-US" sz="1600" i="1"/>
              <a:t>klimatkse</a:t>
            </a:r>
            <a:r>
              <a:rPr lang="en-US" sz="1600"/>
              <a:t> I </a:t>
            </a:r>
            <a:r>
              <a:rPr lang="en-US" sz="1600" i="1"/>
              <a:t>ekolo</a:t>
            </a:r>
            <a:r>
              <a:rPr lang="sr-Latn-RS" sz="1600" i="1"/>
              <a:t>š</a:t>
            </a:r>
            <a:r>
              <a:rPr lang="en-US" sz="1600" i="1"/>
              <a:t>ke</a:t>
            </a:r>
            <a:r>
              <a:rPr lang="en-US" sz="1600"/>
              <a:t> situacije,</a:t>
            </a:r>
            <a:r>
              <a:rPr lang="sr-Latn-RS" sz="1600"/>
              <a:t>sarađujući sa drugim institucijama kako bi saopštili hitnost promena.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1600"/>
              <a:t>Da reaguje odmah </a:t>
            </a:r>
            <a:r>
              <a:rPr lang="en-US" sz="1600"/>
              <a:t>kako bi zaustavila gubitak biološke raznolikosti i smanjila e</a:t>
            </a:r>
            <a:r>
              <a:rPr lang="sr-Latn-RS" sz="1600"/>
              <a:t>mitovanje</a:t>
            </a:r>
            <a:r>
              <a:rPr lang="en-US" sz="1600"/>
              <a:t> štetnih gasova sa efektom staklene bašte na</a:t>
            </a:r>
            <a:r>
              <a:rPr lang="sr-Latn-RS" sz="1600"/>
              <a:t> </a:t>
            </a:r>
            <a:r>
              <a:rPr lang="en-US" sz="1600"/>
              <a:t>nulu do </a:t>
            </a:r>
            <a:r>
              <a:rPr lang="en-US" sz="1600" b="1" i="1"/>
              <a:t>2025</a:t>
            </a:r>
            <a:r>
              <a:rPr lang="en-US" sz="1600"/>
              <a:t>.</a:t>
            </a:r>
            <a:endParaRPr lang="sr-Latn-RS" sz="1600"/>
          </a:p>
          <a:p>
            <a:pPr marL="514350" indent="-514350">
              <a:buFont typeface="+mj-lt"/>
              <a:buAutoNum type="arabicPeriod"/>
            </a:pPr>
            <a:r>
              <a:rPr lang="sr-Latn-RS" sz="1600"/>
              <a:t>Da stvara i bude vođena odlukama od strane </a:t>
            </a:r>
            <a:r>
              <a:rPr lang="sr-Latn-RS" sz="1600" b="1" i="1">
                <a:latin typeface="Calibri"/>
                <a:cs typeface="Calibri"/>
              </a:rPr>
              <a:t>Citizen assembly-a</a:t>
            </a:r>
            <a:r>
              <a:rPr lang="sr-Latn-RS" sz="1600">
                <a:latin typeface="Calibri"/>
                <a:cs typeface="Calibri"/>
              </a:rPr>
              <a:t> </a:t>
            </a:r>
            <a:r>
              <a:rPr lang="vi-VN" sz="1600">
                <a:latin typeface="Calibri"/>
                <a:cs typeface="Calibri"/>
              </a:rPr>
              <a:t>o klimatskoj i ekološkoj pravdi.</a:t>
            </a:r>
            <a:endParaRPr lang="en-US" sz="1600">
              <a:latin typeface="Calibri"/>
              <a:cs typeface="Calibri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7938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4495466"/>
            <a:ext cx="2708910" cy="1536192"/>
          </a:xfrm>
        </p:spPr>
        <p:txBody>
          <a:bodyPr>
            <a:normAutofit/>
          </a:bodyPr>
          <a:lstStyle/>
          <a:p>
            <a:r>
              <a:rPr lang="sr-Latn-RS" sz="2800" i="1"/>
              <a:t>Šta je </a:t>
            </a:r>
            <a:r>
              <a:rPr lang="en-US" sz="2800" i="1"/>
              <a:t>Citizen’s Assembly?</a:t>
            </a:r>
            <a:endParaRPr lang="en-US" sz="2800" i="1">
              <a:cs typeface="Calibri"/>
            </a:endParaRPr>
          </a:p>
        </p:txBody>
      </p:sp>
      <p:pic>
        <p:nvPicPr>
          <p:cNvPr id="4" name="Slika 4" descr="Slika na kojoj se nalazi sedenje, crno, sto, veliko&#10;&#10;Opis je generisan sa veoma visokim stepenom pouzdanosti">
            <a:extLst>
              <a:ext uri="{FF2B5EF4-FFF2-40B4-BE49-F238E27FC236}">
                <a16:creationId xmlns:a16="http://schemas.microsoft.com/office/drawing/2014/main" id="{435B0D05-2227-4E8C-9A42-B01327D6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4" r="9643" b="-1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69" y="4495466"/>
            <a:ext cx="4545767" cy="1536192"/>
          </a:xfrm>
        </p:spPr>
        <p:txBody>
          <a:bodyPr anchor="ctr">
            <a:normAutofit/>
          </a:bodyPr>
          <a:lstStyle/>
          <a:p>
            <a:r>
              <a:rPr lang="en-US" sz="1600"/>
              <a:t>Citizen’s Assembly</a:t>
            </a:r>
            <a:r>
              <a:rPr lang="sr-Latn-RS" sz="1600"/>
              <a:t>(srp.</a:t>
            </a:r>
            <a:r>
              <a:rPr lang="vi-VN" sz="1600"/>
              <a:t> Skupštine građana</a:t>
            </a:r>
            <a:r>
              <a:rPr lang="sr-Latn-RS" sz="1600"/>
              <a:t> )</a:t>
            </a:r>
            <a:r>
              <a:rPr lang="vi-VN" sz="1600"/>
              <a:t> predstavljaju inovativne procese koji mogu osnažiti ljude, zajednice i čitave zemlje na donošenje važnih odluka na način koji je fer i duboko demokratski.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826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3500" i="1" dirty="0"/>
              <a:t>Kako funkcioniše?</a:t>
            </a:r>
            <a:endParaRPr lang="en-US" sz="3500" i="1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z="1700"/>
              <a:t>Funkcioniše tako što </a:t>
            </a:r>
            <a:r>
              <a:rPr lang="vi-VN" sz="1700">
                <a:latin typeface="Calibri"/>
                <a:cs typeface="Calibri"/>
              </a:rPr>
              <a:t>Skupština građana o </a:t>
            </a:r>
            <a:r>
              <a:rPr lang="vi-VN" sz="1700" b="1" i="1">
                <a:latin typeface="Calibri"/>
                <a:cs typeface="Calibri"/>
              </a:rPr>
              <a:t>klimatskoj i ekološkoj pravdi</a:t>
            </a:r>
            <a:r>
              <a:rPr lang="sr-Latn-RS" sz="1700" b="1" i="1">
                <a:latin typeface="Calibri"/>
                <a:cs typeface="Calibri"/>
              </a:rPr>
              <a:t> </a:t>
            </a:r>
            <a:r>
              <a:rPr lang="sr-Latn-RS" sz="1700">
                <a:latin typeface="Calibri"/>
                <a:cs typeface="Calibri"/>
              </a:rPr>
              <a:t>nasumično izabere i</a:t>
            </a:r>
            <a:r>
              <a:rPr lang="vi-VN" sz="1700">
                <a:latin typeface="Calibri"/>
                <a:cs typeface="Calibri"/>
              </a:rPr>
              <a:t> okup</a:t>
            </a:r>
            <a:r>
              <a:rPr lang="sr-Latn-RS" sz="1700">
                <a:latin typeface="Calibri"/>
                <a:cs typeface="Calibri"/>
              </a:rPr>
              <a:t>i</a:t>
            </a:r>
            <a:r>
              <a:rPr lang="vi-VN" sz="1700">
                <a:latin typeface="Calibri"/>
                <a:cs typeface="Calibri"/>
              </a:rPr>
              <a:t> obične ljude da istraže, raspravljaju i daju preporuke o klimatsk</a:t>
            </a:r>
            <a:r>
              <a:rPr lang="sr-Latn-RS" sz="1700">
                <a:latin typeface="Calibri"/>
                <a:cs typeface="Calibri"/>
              </a:rPr>
              <a:t>im</a:t>
            </a:r>
            <a:r>
              <a:rPr lang="vi-VN" sz="1700">
                <a:latin typeface="Calibri"/>
                <a:cs typeface="Calibri"/>
              </a:rPr>
              <a:t> vanredn</a:t>
            </a:r>
            <a:r>
              <a:rPr lang="sr-Latn-RS" sz="1700">
                <a:latin typeface="Calibri"/>
                <a:cs typeface="Calibri"/>
              </a:rPr>
              <a:t>im</a:t>
            </a:r>
            <a:r>
              <a:rPr lang="vi-VN" sz="1700">
                <a:latin typeface="Calibri"/>
                <a:cs typeface="Calibri"/>
              </a:rPr>
              <a:t> situacij</a:t>
            </a:r>
            <a:r>
              <a:rPr lang="sr-Latn-RS" sz="1700">
                <a:latin typeface="Calibri"/>
                <a:cs typeface="Calibri"/>
              </a:rPr>
              <a:t>ama.</a:t>
            </a:r>
            <a:r>
              <a:rPr lang="vi-VN" sz="1700">
                <a:latin typeface="Arial"/>
                <a:cs typeface="Arial"/>
              </a:rPr>
              <a:t> </a:t>
            </a:r>
            <a:r>
              <a:rPr lang="vi-VN" sz="1700">
                <a:latin typeface="Calibri"/>
                <a:cs typeface="Calibri"/>
              </a:rPr>
              <a:t>Članovi će otvoreno i iskreno govoriti u malim grupama uz pomoć profesionalnih pomagača. Zajedno će raditi na razlikama i glasati o preporukama</a:t>
            </a:r>
            <a:r>
              <a:rPr lang="sr-Latn-RS" sz="1700">
                <a:latin typeface="Calibri"/>
                <a:cs typeface="Calibri"/>
              </a:rPr>
              <a:t>.</a:t>
            </a:r>
            <a:endParaRPr lang="en-US" sz="1700"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tekst, znak&#10;&#10;Opis je generisan sa veoma visokim stepenom pouzdanosti">
            <a:extLst>
              <a:ext uri="{FF2B5EF4-FFF2-40B4-BE49-F238E27FC236}">
                <a16:creationId xmlns:a16="http://schemas.microsoft.com/office/drawing/2014/main" id="{1E537D6C-D338-40F1-B0B9-685783F2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86"/>
          <a:stretch/>
        </p:blipFill>
        <p:spPr>
          <a:xfrm>
            <a:off x="4483341" y="799352"/>
            <a:ext cx="4069057" cy="53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osoba, zatvoreni prostor, sedenje, sto&#10;&#10;Opis je generisan sa veoma visokim stepenom pouzdanosti">
            <a:extLst>
              <a:ext uri="{FF2B5EF4-FFF2-40B4-BE49-F238E27FC236}">
                <a16:creationId xmlns:a16="http://schemas.microsoft.com/office/drawing/2014/main" id="{8E284AC6-0598-4F8E-9550-B2F17F0A4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2" r="1395" b="2"/>
          <a:stretch/>
        </p:blipFill>
        <p:spPr>
          <a:xfrm>
            <a:off x="20" y="10"/>
            <a:ext cx="9143980" cy="4465973"/>
          </a:xfrm>
          <a:prstGeom prst="rect">
            <a:avLst/>
          </a:prstGeom>
        </p:spPr>
      </p:pic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sr-Latn-RS" sz="2400" b="1" i="1" dirty="0">
                <a:solidFill>
                  <a:schemeClr val="bg1"/>
                </a:solidFill>
              </a:rPr>
              <a:t>Ko će upravljati njom?</a:t>
            </a:r>
            <a:endParaRPr lang="en-US" sz="2400" b="1" i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224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i="1" dirty="0"/>
              <a:t>Citizen’s Assembly</a:t>
            </a:r>
            <a:r>
              <a:rPr lang="sr-Latn-RS" sz="1800" i="1" dirty="0"/>
              <a:t>-em</a:t>
            </a:r>
            <a:r>
              <a:rPr lang="vi-VN" sz="1800" dirty="0">
                <a:latin typeface="Arial"/>
                <a:cs typeface="Arial"/>
              </a:rPr>
              <a:t> </a:t>
            </a:r>
            <a:r>
              <a:rPr lang="vi-VN" sz="1800" err="1">
                <a:latin typeface="Calibri"/>
                <a:cs typeface="Calibri"/>
              </a:rPr>
              <a:t>će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upravljati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nevladine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organizacije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pod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nezavisnim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nadzorom</a:t>
            </a:r>
            <a:r>
              <a:rPr lang="vi-VN" sz="1800" dirty="0">
                <a:latin typeface="Calibri"/>
                <a:cs typeface="Calibri"/>
              </a:rPr>
              <a:t>. </a:t>
            </a:r>
            <a:r>
              <a:rPr lang="vi-VN" sz="1800" err="1">
                <a:latin typeface="Calibri"/>
                <a:cs typeface="Calibri"/>
              </a:rPr>
              <a:t>Ovo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je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najpravedniji</a:t>
            </a:r>
            <a:r>
              <a:rPr lang="vi-VN" sz="1800" dirty="0">
                <a:latin typeface="Calibri"/>
                <a:cs typeface="Calibri"/>
              </a:rPr>
              <a:t> i </a:t>
            </a:r>
            <a:r>
              <a:rPr lang="vi-VN" sz="1800" err="1">
                <a:latin typeface="Calibri"/>
                <a:cs typeface="Calibri"/>
              </a:rPr>
              <a:t>najsnažniji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način</a:t>
            </a:r>
            <a:r>
              <a:rPr lang="vi-VN" sz="1800" dirty="0">
                <a:latin typeface="Calibri"/>
                <a:cs typeface="Calibri"/>
              </a:rPr>
              <a:t> da se </a:t>
            </a:r>
            <a:r>
              <a:rPr lang="vi-VN" sz="1800" err="1">
                <a:latin typeface="Calibri"/>
                <a:cs typeface="Calibri"/>
              </a:rPr>
              <a:t>preseče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stranačka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politika</a:t>
            </a:r>
            <a:r>
              <a:rPr lang="vi-VN" sz="1800" dirty="0">
                <a:latin typeface="Calibri"/>
                <a:cs typeface="Calibri"/>
              </a:rPr>
              <a:t>. T</a:t>
            </a:r>
            <a:r>
              <a:rPr lang="sr-Latn-RS" sz="1800" dirty="0">
                <a:latin typeface="Calibri"/>
                <a:cs typeface="Calibri"/>
              </a:rPr>
              <a:t>o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će</a:t>
            </a:r>
            <a:r>
              <a:rPr lang="vi-VN" sz="1800" dirty="0">
                <a:latin typeface="Calibri"/>
                <a:cs typeface="Calibri"/>
              </a:rPr>
              <a:t> o</a:t>
            </a:r>
            <a:r>
              <a:rPr lang="sr-Latn-RS" sz="1800" dirty="0">
                <a:latin typeface="Calibri"/>
                <a:cs typeface="Calibri"/>
              </a:rPr>
              <a:t>hrabriti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građane</a:t>
            </a:r>
            <a:r>
              <a:rPr lang="vi-VN" sz="1800" dirty="0">
                <a:latin typeface="Calibri"/>
                <a:cs typeface="Calibri"/>
              </a:rPr>
              <a:t> da </a:t>
            </a:r>
            <a:r>
              <a:rPr lang="vi-VN" sz="1800" err="1">
                <a:latin typeface="Calibri"/>
                <a:cs typeface="Calibri"/>
              </a:rPr>
              <a:t>stvarno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rade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zajedno</a:t>
            </a:r>
            <a:r>
              <a:rPr lang="vi-VN" sz="1800" dirty="0">
                <a:latin typeface="Calibri"/>
                <a:cs typeface="Calibri"/>
              </a:rPr>
              <a:t> i </a:t>
            </a:r>
            <a:r>
              <a:rPr lang="vi-VN" sz="1800" err="1">
                <a:latin typeface="Calibri"/>
                <a:cs typeface="Calibri"/>
              </a:rPr>
              <a:t>preuzimaju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odgovornost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za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naše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klimatske</a:t>
            </a:r>
            <a:r>
              <a:rPr lang="vi-VN" sz="1800" dirty="0">
                <a:latin typeface="Calibri"/>
                <a:cs typeface="Calibri"/>
              </a:rPr>
              <a:t> i </a:t>
            </a:r>
            <a:r>
              <a:rPr lang="vi-VN" sz="1800" err="1">
                <a:latin typeface="Calibri"/>
                <a:cs typeface="Calibri"/>
              </a:rPr>
              <a:t>ekološke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vanredne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situacije</a:t>
            </a:r>
            <a:r>
              <a:rPr lang="vi-VN" sz="1800" dirty="0">
                <a:latin typeface="Calibri"/>
                <a:cs typeface="Calibri"/>
              </a:rPr>
              <a:t>.</a:t>
            </a:r>
            <a:endParaRPr lang="sr-Latn-R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sr-Latn-RS" sz="1800" dirty="0">
                <a:latin typeface="Calibri"/>
                <a:cs typeface="Calibri"/>
              </a:rPr>
              <a:t>Ovaj način procesa je u stvari </a:t>
            </a:r>
            <a:r>
              <a:rPr lang="sr-Latn-RS" sz="1800" err="1">
                <a:latin typeface="Calibri"/>
                <a:cs typeface="Calibri"/>
              </a:rPr>
              <a:t>aktuelan,i</a:t>
            </a:r>
            <a:r>
              <a:rPr lang="sr-Latn-RS" sz="1800" dirty="0">
                <a:latin typeface="Calibri"/>
                <a:cs typeface="Calibri"/>
              </a:rPr>
              <a:t> dokazao je da </a:t>
            </a:r>
            <a:r>
              <a:rPr lang="vi-VN" sz="1800" err="1">
                <a:latin typeface="Calibri"/>
                <a:cs typeface="Calibri"/>
              </a:rPr>
              <a:t>obični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ljudi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mogu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razumeti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složene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informacije</a:t>
            </a:r>
            <a:r>
              <a:rPr lang="vi-VN" sz="1800" dirty="0">
                <a:latin typeface="Calibri"/>
                <a:cs typeface="Calibri"/>
              </a:rPr>
              <a:t>, </a:t>
            </a:r>
            <a:r>
              <a:rPr lang="vi-VN" sz="1800" err="1">
                <a:latin typeface="Calibri"/>
                <a:cs typeface="Calibri"/>
              </a:rPr>
              <a:t>odmeriti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mogućnosti</a:t>
            </a:r>
            <a:r>
              <a:rPr lang="vi-VN" sz="1800" dirty="0">
                <a:latin typeface="Calibri"/>
                <a:cs typeface="Calibri"/>
              </a:rPr>
              <a:t> i </a:t>
            </a:r>
            <a:r>
              <a:rPr lang="vi-VN" sz="1800" err="1">
                <a:latin typeface="Calibri"/>
                <a:cs typeface="Calibri"/>
              </a:rPr>
              <a:t>donositi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informisan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izbor</a:t>
            </a:r>
            <a:r>
              <a:rPr lang="vi-VN" sz="1800" dirty="0">
                <a:latin typeface="Calibri"/>
                <a:cs typeface="Calibri"/>
              </a:rPr>
              <a:t>. </a:t>
            </a:r>
            <a:r>
              <a:rPr lang="vi-VN" sz="1800" err="1">
                <a:latin typeface="Calibri"/>
                <a:cs typeface="Calibri"/>
              </a:rPr>
              <a:t>Primeri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err="1">
                <a:latin typeface="Calibri"/>
                <a:cs typeface="Calibri"/>
              </a:rPr>
              <a:t>uključuju</a:t>
            </a:r>
            <a:r>
              <a:rPr lang="vi-VN" sz="1800" dirty="0">
                <a:latin typeface="Calibri"/>
                <a:cs typeface="Calibri"/>
              </a:rPr>
              <a:t> </a:t>
            </a:r>
            <a:r>
              <a:rPr lang="vi-VN" sz="1800" b="1" i="1" err="1">
                <a:latin typeface="Calibri"/>
                <a:cs typeface="Calibri"/>
              </a:rPr>
              <a:t>Irsku</a:t>
            </a:r>
            <a:r>
              <a:rPr lang="vi-VN" sz="1800" b="1" i="1" dirty="0">
                <a:latin typeface="Calibri"/>
                <a:cs typeface="Calibri"/>
              </a:rPr>
              <a:t>, </a:t>
            </a:r>
            <a:r>
              <a:rPr lang="vi-VN" sz="1800" b="1" i="1" err="1">
                <a:latin typeface="Calibri"/>
                <a:cs typeface="Calibri"/>
              </a:rPr>
              <a:t>Kanadu</a:t>
            </a:r>
            <a:r>
              <a:rPr lang="vi-VN" sz="1800" b="1" i="1" dirty="0">
                <a:latin typeface="Calibri"/>
                <a:cs typeface="Calibri"/>
              </a:rPr>
              <a:t>, </a:t>
            </a:r>
            <a:r>
              <a:rPr lang="vi-VN" sz="1800" b="1" i="1" err="1">
                <a:latin typeface="Calibri"/>
                <a:cs typeface="Calibri"/>
              </a:rPr>
              <a:t>Australiju</a:t>
            </a:r>
            <a:r>
              <a:rPr lang="vi-VN" sz="1800" b="1" i="1" dirty="0">
                <a:latin typeface="Calibri"/>
                <a:cs typeface="Calibri"/>
              </a:rPr>
              <a:t>, </a:t>
            </a:r>
            <a:r>
              <a:rPr lang="vi-VN" sz="1800" b="1" i="1" err="1">
                <a:latin typeface="Calibri"/>
                <a:cs typeface="Calibri"/>
              </a:rPr>
              <a:t>Belgiju</a:t>
            </a:r>
            <a:r>
              <a:rPr lang="vi-VN" sz="1800" b="1" i="1" dirty="0">
                <a:latin typeface="Calibri"/>
                <a:cs typeface="Calibri"/>
              </a:rPr>
              <a:t> i </a:t>
            </a:r>
            <a:r>
              <a:rPr lang="vi-VN" sz="1800" b="1" i="1" err="1">
                <a:latin typeface="Calibri"/>
                <a:cs typeface="Calibri"/>
              </a:rPr>
              <a:t>Poljsku</a:t>
            </a:r>
            <a:r>
              <a:rPr lang="vi-VN" sz="1800" b="1" i="1" dirty="0">
                <a:latin typeface="Calibri"/>
                <a:cs typeface="Calibri"/>
              </a:rPr>
              <a:t>.</a:t>
            </a:r>
            <a:endParaRPr lang="en-US" sz="1800" b="1" i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27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zgrada, otvoreni prostor, fotografija, ulica&#10;&#10;Opis je generisan sa veoma visokim stepenom pouzdanosti">
            <a:extLst>
              <a:ext uri="{FF2B5EF4-FFF2-40B4-BE49-F238E27FC236}">
                <a16:creationId xmlns:a16="http://schemas.microsoft.com/office/drawing/2014/main" id="{AA09A5A7-3FAE-408B-AA0B-6A945CB68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6" t="9091" r="43727"/>
          <a:stretch/>
        </p:blipFill>
        <p:spPr>
          <a:xfrm>
            <a:off x="2698763" y="-24053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197B54-8BA9-4376-9ECA-C502DB25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43" y="-209132"/>
            <a:ext cx="3017520" cy="8379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i="1"/>
              <a:t>Njihova dela: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28FF58A-2FFD-45C4-AE84-DF2FB262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2" y="806248"/>
            <a:ext cx="3017519" cy="36946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dirty="0" err="1"/>
              <a:t>Čak</a:t>
            </a:r>
            <a:r>
              <a:rPr lang="en-US" sz="1700" dirty="0"/>
              <a:t> </a:t>
            </a:r>
            <a:r>
              <a:rPr lang="en-US" sz="1700" dirty="0" err="1"/>
              <a:t>preko</a:t>
            </a:r>
            <a:r>
              <a:rPr lang="en-US" sz="1700" dirty="0"/>
              <a:t> 1000 </a:t>
            </a:r>
            <a:r>
              <a:rPr lang="en-US" sz="1700" dirty="0" err="1"/>
              <a:t>ljudi</a:t>
            </a:r>
            <a:r>
              <a:rPr lang="en-US" sz="1700" dirty="0"/>
              <a:t> </a:t>
            </a:r>
            <a:r>
              <a:rPr lang="en-US" sz="1700" dirty="0" err="1"/>
              <a:t>koji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pristigli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b="1" i="1" dirty="0" err="1"/>
              <a:t>Parlamentarni</a:t>
            </a:r>
            <a:r>
              <a:rPr lang="en-US" sz="1700" b="1" i="1" dirty="0"/>
              <a:t> </a:t>
            </a:r>
            <a:r>
              <a:rPr lang="en-US" sz="1700" b="1" i="1" dirty="0" err="1"/>
              <a:t>Trg</a:t>
            </a:r>
            <a:r>
              <a:rPr lang="en-US" sz="1700" b="1" i="1" dirty="0"/>
              <a:t> u </a:t>
            </a:r>
            <a:r>
              <a:rPr lang="en-US" sz="1700" b="1" i="1" dirty="0" err="1"/>
              <a:t>Londonu,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bili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da </a:t>
            </a:r>
            <a:r>
              <a:rPr lang="en-US" sz="1700" dirty="0" err="1"/>
              <a:t>čuju</a:t>
            </a:r>
            <a:r>
              <a:rPr lang="en-US" sz="1700" dirty="0"/>
              <a:t> </a:t>
            </a:r>
            <a:r>
              <a:rPr lang="en-US" sz="1700" b="1" i="1" dirty="0" err="1"/>
              <a:t>deklaraciju</a:t>
            </a:r>
            <a:r>
              <a:rPr lang="en-US" sz="1700" b="1" i="1" dirty="0"/>
              <a:t> </a:t>
            </a:r>
            <a:r>
              <a:rPr lang="en-US" sz="1700" b="1" i="1" dirty="0" err="1"/>
              <a:t>pobudne</a:t>
            </a:r>
            <a:r>
              <a:rPr lang="en-US" sz="1700" dirty="0"/>
              <a:t> I da </a:t>
            </a:r>
            <a:r>
              <a:rPr lang="en-US" sz="1700" dirty="0" err="1"/>
              <a:t>zauzmu</a:t>
            </a:r>
            <a:r>
              <a:rPr lang="en-US" sz="1700" dirty="0"/>
              <a:t> put </a:t>
            </a:r>
            <a:r>
              <a:rPr lang="en-US" sz="1700" dirty="0" err="1"/>
              <a:t>isred</a:t>
            </a:r>
            <a:r>
              <a:rPr lang="en-US" sz="1700" dirty="0"/>
              <a:t> </a:t>
            </a:r>
            <a:r>
              <a:rPr lang="en-US" sz="1700" b="1" dirty="0"/>
              <a:t>Palate Westminster</a:t>
            </a:r>
            <a:r>
              <a:rPr lang="en-US" sz="1700" dirty="0"/>
              <a:t>.</a:t>
            </a:r>
            <a:endParaRPr lang="en-US" sz="1700" b="1" i="1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dirty="0">
                <a:cs typeface="Calibri"/>
              </a:rPr>
              <a:t>U </a:t>
            </a:r>
            <a:r>
              <a:rPr lang="en-US" sz="1700" dirty="0" err="1">
                <a:cs typeface="Calibri"/>
              </a:rPr>
              <a:t>Novembru</a:t>
            </a:r>
            <a:r>
              <a:rPr lang="en-US" sz="1700" dirty="0">
                <a:cs typeface="Calibri"/>
              </a:rPr>
              <a:t> 2018. Godine </a:t>
            </a:r>
            <a:r>
              <a:rPr lang="en-US" sz="1700" dirty="0" err="1">
                <a:cs typeface="Calibri"/>
              </a:rPr>
              <a:t>aktivisti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su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blokirali</a:t>
            </a:r>
            <a:r>
              <a:rPr lang="en-US" sz="1700" dirty="0">
                <a:cs typeface="Calibri"/>
              </a:rPr>
              <a:t> </a:t>
            </a:r>
            <a:r>
              <a:rPr lang="en-US" sz="1700" b="1" i="1" dirty="0" err="1">
                <a:cs typeface="Calibri"/>
              </a:rPr>
              <a:t>Odeljenje</a:t>
            </a:r>
            <a:r>
              <a:rPr lang="en-US" sz="1700" b="1" i="1" dirty="0">
                <a:cs typeface="Calibri"/>
              </a:rPr>
              <a:t> za </a:t>
            </a:r>
            <a:r>
              <a:rPr lang="en-US" sz="1700" b="1" i="1" dirty="0" err="1">
                <a:cs typeface="Calibri"/>
              </a:rPr>
              <a:t>Biznis,Energiju</a:t>
            </a:r>
            <a:r>
              <a:rPr lang="en-US" sz="1700" b="1" i="1" dirty="0">
                <a:cs typeface="Calibri"/>
              </a:rPr>
              <a:t> I </a:t>
            </a:r>
            <a:r>
              <a:rPr lang="en-US" sz="1700" b="1" i="1" dirty="0" err="1">
                <a:cs typeface="Calibri"/>
              </a:rPr>
              <a:t>Industrijsku</a:t>
            </a:r>
            <a:r>
              <a:rPr lang="en-US" sz="1700" b="1" i="1" dirty="0">
                <a:cs typeface="Calibri"/>
              </a:rPr>
              <a:t> </a:t>
            </a:r>
            <a:r>
              <a:rPr lang="en-US" sz="1700" b="1" i="1" dirty="0" err="1">
                <a:cs typeface="Calibri"/>
              </a:rPr>
              <a:t>strategiju</a:t>
            </a:r>
            <a:r>
              <a:rPr lang="en-US" sz="1700" dirty="0" err="1">
                <a:cs typeface="Calibri"/>
              </a:rPr>
              <a:t>,I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stavili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svoju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zastavu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preko</a:t>
            </a:r>
            <a:r>
              <a:rPr lang="en-US" sz="1700" dirty="0">
                <a:cs typeface="Calibri"/>
              </a:rPr>
              <a:t> </a:t>
            </a:r>
            <a:r>
              <a:rPr lang="en-US" sz="1700" b="1" i="1" dirty="0">
                <a:cs typeface="Calibri"/>
              </a:rPr>
              <a:t>Westminster </a:t>
            </a:r>
            <a:r>
              <a:rPr lang="en-US" sz="1700" b="1" i="1" dirty="0" err="1">
                <a:cs typeface="Calibri"/>
              </a:rPr>
              <a:t>Mosta</a:t>
            </a:r>
            <a:r>
              <a:rPr lang="en-US" sz="1700" b="1" i="1" dirty="0">
                <a:cs typeface="Calibri"/>
              </a:rPr>
              <a:t>,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stajali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su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masovno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ispred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kapija</a:t>
            </a:r>
            <a:r>
              <a:rPr lang="en-US" sz="1700" dirty="0">
                <a:cs typeface="Calibri"/>
              </a:rPr>
              <a:t> Downing </a:t>
            </a:r>
            <a:r>
              <a:rPr lang="en-US" sz="1700" dirty="0" err="1">
                <a:cs typeface="Calibri"/>
              </a:rPr>
              <a:t>ulice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koja</a:t>
            </a:r>
            <a:r>
              <a:rPr lang="en-US" sz="1700" dirty="0">
                <a:cs typeface="Calibri"/>
              </a:rPr>
              <a:t> je </a:t>
            </a:r>
            <a:r>
              <a:rPr lang="en-US" sz="1700" dirty="0" err="1">
                <a:cs typeface="Calibri"/>
              </a:rPr>
              <a:t>nedaleko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od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Kuća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Parlamenta</a:t>
            </a:r>
            <a:r>
              <a:rPr lang="en-US" sz="1700" dirty="0">
                <a:cs typeface="Calibri"/>
              </a:rPr>
              <a:t> I </a:t>
            </a:r>
            <a:r>
              <a:rPr lang="en-US" sz="1700" dirty="0" err="1">
                <a:cs typeface="Calibri"/>
              </a:rPr>
              <a:t>blokirali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su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prilazni</a:t>
            </a:r>
            <a:r>
              <a:rPr lang="en-US" sz="1700" dirty="0">
                <a:cs typeface="Calibri"/>
              </a:rPr>
              <a:t> put do </a:t>
            </a:r>
            <a:r>
              <a:rPr lang="en-US" sz="1700" b="1" i="1" dirty="0">
                <a:ea typeface="+mn-lt"/>
                <a:cs typeface="+mn-lt"/>
              </a:rPr>
              <a:t>Trafalgar Square-a</a:t>
            </a:r>
            <a:r>
              <a:rPr lang="en-US" sz="1700" dirty="0">
                <a:cs typeface="Calibri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7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71433A72-F2A2-4102-A81B-A366659EF400}"/>
              </a:ext>
            </a:extLst>
          </p:cNvPr>
          <p:cNvSpPr txBox="1"/>
          <p:nvPr/>
        </p:nvSpPr>
        <p:spPr>
          <a:xfrm>
            <a:off x="104274" y="45960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r-Latn-RS" dirty="0">
              <a:cs typeface="Calibri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5176464F-9E9E-4836-B44A-643C78BF2DF3}"/>
              </a:ext>
            </a:extLst>
          </p:cNvPr>
          <p:cNvSpPr txBox="1"/>
          <p:nvPr/>
        </p:nvSpPr>
        <p:spPr>
          <a:xfrm>
            <a:off x="104274" y="4596063"/>
            <a:ext cx="90076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dirty="0">
                <a:cs typeface="Calibri"/>
              </a:rPr>
              <a:t>Na "</a:t>
            </a:r>
            <a:r>
              <a:rPr lang="sr-Latn-RS" i="1" dirty="0">
                <a:cs typeface="Calibri"/>
              </a:rPr>
              <a:t>Dan </a:t>
            </a:r>
            <a:r>
              <a:rPr lang="sr-Latn-RS" i="1" dirty="0" err="1">
                <a:cs typeface="Calibri"/>
              </a:rPr>
              <a:t>pobune</a:t>
            </a:r>
            <a:r>
              <a:rPr lang="sr-Latn-RS" dirty="0" err="1">
                <a:cs typeface="Calibri"/>
              </a:rPr>
              <a:t>",oko</a:t>
            </a:r>
            <a:r>
              <a:rPr lang="sr-Latn-RS" dirty="0">
                <a:cs typeface="Calibri"/>
              </a:rPr>
              <a:t> 6000 ljudi je blokiralo glavne mostove preko reke </a:t>
            </a:r>
            <a:r>
              <a:rPr lang="sr-Latn-RS" b="1" i="1" dirty="0" err="1">
                <a:cs typeface="Calibri"/>
              </a:rPr>
              <a:t>Temze</a:t>
            </a:r>
            <a:r>
              <a:rPr lang="sr-Latn-RS" b="1" i="1" dirty="0">
                <a:cs typeface="Calibri"/>
              </a:rPr>
              <a:t> </a:t>
            </a:r>
            <a:r>
              <a:rPr lang="sr-Latn-RS" i="1" dirty="0">
                <a:cs typeface="Calibri"/>
              </a:rPr>
              <a:t>na nekoliko </a:t>
            </a:r>
            <a:r>
              <a:rPr lang="sr-Latn-RS" i="1" dirty="0" err="1">
                <a:cs typeface="Calibri"/>
              </a:rPr>
              <a:t>sati,a</a:t>
            </a:r>
            <a:r>
              <a:rPr lang="sr-Latn-RS" i="1" dirty="0">
                <a:cs typeface="Calibri"/>
              </a:rPr>
              <a:t> Britanske dnevne novine "</a:t>
            </a:r>
            <a:r>
              <a:rPr lang="sr-Latn-RS" i="1" dirty="0" err="1">
                <a:cs typeface="Calibri"/>
              </a:rPr>
              <a:t>The</a:t>
            </a:r>
            <a:r>
              <a:rPr lang="sr-Latn-RS" i="1" dirty="0">
                <a:cs typeface="Calibri"/>
              </a:rPr>
              <a:t> </a:t>
            </a:r>
            <a:r>
              <a:rPr lang="sr-Latn-RS" i="1" dirty="0" err="1">
                <a:cs typeface="Calibri"/>
              </a:rPr>
              <a:t>Guardian</a:t>
            </a:r>
            <a:r>
              <a:rPr lang="sr-Latn-RS" i="1" dirty="0">
                <a:cs typeface="Calibri"/>
              </a:rPr>
              <a:t>" su ovo opisale kao najveća delovanja </a:t>
            </a:r>
            <a:r>
              <a:rPr lang="sr-Latn-RS" b="1" i="1" dirty="0">
                <a:cs typeface="Calibri"/>
              </a:rPr>
              <a:t>miroljubivog civilnog </a:t>
            </a:r>
            <a:r>
              <a:rPr lang="sr-Latn-RS" b="1" i="1" dirty="0" err="1">
                <a:cs typeface="Calibri"/>
              </a:rPr>
              <a:t>nepokoravanja</a:t>
            </a:r>
            <a:r>
              <a:rPr lang="sr-Latn-RS" b="1" i="1" dirty="0">
                <a:cs typeface="Calibri"/>
              </a:rPr>
              <a:t> </a:t>
            </a:r>
            <a:r>
              <a:rPr lang="sr-Latn-RS" dirty="0">
                <a:cs typeface="Calibri"/>
              </a:rPr>
              <a:t>u poslednjih 10 godina na prostorima </a:t>
            </a:r>
            <a:r>
              <a:rPr lang="sr-Latn-RS" i="1" dirty="0">
                <a:cs typeface="Calibri"/>
              </a:rPr>
              <a:t>Velike Britanije!</a:t>
            </a:r>
            <a:endParaRPr lang="sr-Latn-RS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78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A1A6F78-C919-46F0-9B0A-2ED388861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11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10268" y="-2598963"/>
            <a:ext cx="7223503" cy="1207142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A7C868-4827-4557-9F1D-1C640959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3789400"/>
            <a:ext cx="4355681" cy="2264392"/>
          </a:xfrm>
        </p:spPr>
        <p:txBody>
          <a:bodyPr anchor="ctr">
            <a:normAutofit/>
          </a:bodyPr>
          <a:lstStyle/>
          <a:p>
            <a:pPr algn="l"/>
            <a:r>
              <a:rPr lang="sr-Latn-RS" b="1" i="1" dirty="0">
                <a:cs typeface="Calibri"/>
              </a:rPr>
              <a:t>"Internacionalna pobuna"</a:t>
            </a:r>
            <a:endParaRPr lang="sr-Latn-RS" b="1" i="1">
              <a:cs typeface="Calibri"/>
            </a:endParaRPr>
          </a:p>
        </p:txBody>
      </p:sp>
      <p:pic>
        <p:nvPicPr>
          <p:cNvPr id="5" name="Slika 5" descr="Slika na kojoj se nalazi snimak ekrana&#10;&#10;Opis je generisan sa veoma visokim stepenom pouzdanosti">
            <a:extLst>
              <a:ext uri="{FF2B5EF4-FFF2-40B4-BE49-F238E27FC236}">
                <a16:creationId xmlns:a16="http://schemas.microsoft.com/office/drawing/2014/main" id="{8E2A4C7B-8DC1-4915-A7E3-FC4AC29BA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949"/>
          <a:stretch/>
        </p:blipFill>
        <p:spPr>
          <a:xfrm>
            <a:off x="20" y="-2"/>
            <a:ext cx="9143980" cy="3657600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24C0925-E780-400E-94D8-0FB1E819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318" y="3789399"/>
            <a:ext cx="4063656" cy="23828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sr-Latn-RS" sz="1500" dirty="0">
                <a:cs typeface="Calibri"/>
              </a:rPr>
              <a:t>Kao deo dvonedeljnih akcija </a:t>
            </a:r>
            <a:r>
              <a:rPr lang="sr-Latn-RS" sz="1500" dirty="0" err="1">
                <a:cs typeface="Calibri"/>
              </a:rPr>
              <a:t>Extinction</a:t>
            </a:r>
            <a:r>
              <a:rPr lang="sr-Latn-RS" sz="1500" dirty="0">
                <a:cs typeface="Calibri"/>
              </a:rPr>
              <a:t> </a:t>
            </a:r>
            <a:r>
              <a:rPr lang="sr-Latn-RS" sz="1500" dirty="0" err="1">
                <a:cs typeface="Calibri"/>
              </a:rPr>
              <a:t>rebelliona</a:t>
            </a:r>
            <a:r>
              <a:rPr lang="sr-Latn-RS" sz="1500" dirty="0">
                <a:cs typeface="Calibri"/>
              </a:rPr>
              <a:t> koje oni zovu </a:t>
            </a:r>
            <a:r>
              <a:rPr lang="sr-Latn-RS" sz="1500" b="1" i="1" dirty="0">
                <a:ea typeface="+mn-lt"/>
                <a:cs typeface="+mn-lt"/>
              </a:rPr>
              <a:t>"Internacionalna </a:t>
            </a:r>
            <a:r>
              <a:rPr lang="sr-Latn-RS" sz="1500" b="1" i="1" dirty="0" err="1">
                <a:ea typeface="+mn-lt"/>
                <a:cs typeface="+mn-lt"/>
              </a:rPr>
              <a:t>pobuna"</a:t>
            </a:r>
            <a:r>
              <a:rPr lang="sr-Latn-RS" sz="1500" dirty="0" err="1">
                <a:ea typeface="+mn-lt"/>
                <a:cs typeface="+mn-lt"/>
              </a:rPr>
              <a:t>,u</a:t>
            </a:r>
            <a:r>
              <a:rPr lang="sr-Latn-RS" sz="1500" dirty="0">
                <a:ea typeface="+mn-lt"/>
                <a:cs typeface="+mn-lt"/>
              </a:rPr>
              <a:t> 60 zemalja</a:t>
            </a:r>
            <a:endParaRPr lang="en-US" sz="15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sr-Latn-RS" sz="1500" dirty="0">
                <a:cs typeface="Calibri"/>
              </a:rPr>
              <a:t>širom sveta planirani su događaji od 7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sr-Latn-RS" sz="1500" dirty="0">
                <a:cs typeface="Calibri"/>
              </a:rPr>
              <a:t>do 19 oktobra koji su tražili od Vlada širom sveta da preduzmu stvari što pre zbog </a:t>
            </a:r>
            <a:r>
              <a:rPr lang="sr-Latn-RS" sz="1500" i="1" dirty="0" err="1">
                <a:cs typeface="Calibri"/>
              </a:rPr>
              <a:t>klimatkse</a:t>
            </a:r>
            <a:r>
              <a:rPr lang="sr-Latn-RS" sz="1500" i="1" dirty="0">
                <a:cs typeface="Calibri"/>
              </a:rPr>
              <a:t> krize.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sr-Latn-RS" sz="1500" i="1"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sr-Latn-RS" sz="1500" i="1" dirty="0">
                <a:cs typeface="Calibri"/>
              </a:rPr>
              <a:t>Na sledećem slajdu su stvari koje su oni radili tokom dana internacionalne pobune</a:t>
            </a:r>
          </a:p>
          <a:p>
            <a:pPr marL="0" indent="0">
              <a:lnSpc>
                <a:spcPct val="90000"/>
              </a:lnSpc>
              <a:buNone/>
            </a:pPr>
            <a:endParaRPr lang="sr-Latn-RS" sz="1500">
              <a:cs typeface="Calibri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320</Words>
  <Application>Microsoft Office PowerPoint</Application>
  <PresentationFormat>Projekcija na ekranu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PowerPoint prezentacija</vt:lpstr>
      <vt:lpstr>Šta je Extinction rebellion?</vt:lpstr>
      <vt:lpstr>Ovaj pokret se zalaže za to da nenasilnički protestuju protiv vlade kako bi izbegli:   -Prelazne tačke u klimatskom sistemu -Gubitak biodiverziteta -Rizik za društveni i ekološki raspad   </vt:lpstr>
      <vt:lpstr>Oni imaju tri zahteva za vladu:</vt:lpstr>
      <vt:lpstr>Šta je Citizen’s Assembly?</vt:lpstr>
      <vt:lpstr>Kako funkcioniše?</vt:lpstr>
      <vt:lpstr>Ko će upravljati njom?</vt:lpstr>
      <vt:lpstr>Njihova dela:</vt:lpstr>
      <vt:lpstr>"Internacionalna pobuna"</vt:lpstr>
      <vt:lpstr>PowerPoint prezentacija</vt:lpstr>
      <vt:lpstr>PowerPoint prezentacija</vt:lpstr>
      <vt:lpstr>Ako želite da postanete deo pobune,možete otići na njihov sajt rebellion.earth 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 Rebellion</dc:title>
  <dc:creator>Vuk</dc:creator>
  <cp:lastModifiedBy>Vuk</cp:lastModifiedBy>
  <cp:revision>737</cp:revision>
  <dcterms:created xsi:type="dcterms:W3CDTF">2020-03-03T19:18:31Z</dcterms:created>
  <dcterms:modified xsi:type="dcterms:W3CDTF">2020-03-04T21:30:42Z</dcterms:modified>
</cp:coreProperties>
</file>